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3" r:id="rId3"/>
    <p:sldId id="274" r:id="rId4"/>
    <p:sldId id="275" r:id="rId5"/>
    <p:sldId id="282" r:id="rId6"/>
    <p:sldId id="276" r:id="rId7"/>
    <p:sldId id="283" r:id="rId8"/>
    <p:sldId id="277" r:id="rId9"/>
    <p:sldId id="284" r:id="rId10"/>
    <p:sldId id="278" r:id="rId11"/>
    <p:sldId id="285" r:id="rId12"/>
    <p:sldId id="279" r:id="rId13"/>
    <p:sldId id="286" r:id="rId14"/>
    <p:sldId id="280" r:id="rId15"/>
    <p:sldId id="281" r:id="rId16"/>
    <p:sldId id="264"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1056"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3/24/2020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3/24/2020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3/24/2020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3/24/2020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3/24/2020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81200"/>
            <a:ext cx="7772400" cy="1924050"/>
          </a:xfrm>
        </p:spPr>
        <p:txBody>
          <a:bodyPr>
            <a:normAutofit fontScale="90000"/>
          </a:bodyPr>
          <a:lstStyle/>
          <a:p>
            <a:r>
              <a:rPr lang="en-US" b="1" dirty="0"/>
              <a:t>Soil Conservation and Water Conservation</a:t>
            </a:r>
            <a:br>
              <a:rPr lang="en-US" b="1" dirty="0"/>
            </a:br>
            <a:endParaRPr lang="en-US" dirty="0"/>
          </a:p>
        </p:txBody>
      </p:sp>
    </p:spTree>
    <p:extLst>
      <p:ext uri="{BB962C8B-B14F-4D97-AF65-F5344CB8AC3E}">
        <p14:creationId xmlns:p14="http://schemas.microsoft.com/office/powerpoint/2010/main" val="42395454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4. Conservation </a:t>
            </a:r>
            <a:r>
              <a:rPr lang="en-US" dirty="0"/>
              <a:t>Tillage</a:t>
            </a:r>
          </a:p>
        </p:txBody>
      </p:sp>
      <p:sp>
        <p:nvSpPr>
          <p:cNvPr id="3" name="Content Placeholder 2"/>
          <p:cNvSpPr>
            <a:spLocks noGrp="1"/>
          </p:cNvSpPr>
          <p:nvPr>
            <p:ph idx="1"/>
          </p:nvPr>
        </p:nvSpPr>
        <p:spPr>
          <a:xfrm>
            <a:off x="457200" y="1524000"/>
            <a:ext cx="8229600" cy="4602163"/>
          </a:xfrm>
        </p:spPr>
        <p:txBody>
          <a:bodyPr>
            <a:normAutofit/>
          </a:bodyPr>
          <a:lstStyle/>
          <a:p>
            <a:pPr algn="just"/>
            <a:r>
              <a:rPr lang="en-US" dirty="0"/>
              <a:t>Is any method of soil cultivation that leaves the previous year's crop residue on fields before and after planting the next crop to reduce soil erosion and runoff, as well as other benefits such as carbon </a:t>
            </a:r>
            <a:r>
              <a:rPr lang="en-US" dirty="0" smtClean="0"/>
              <a:t>sequestration. </a:t>
            </a:r>
          </a:p>
          <a:p>
            <a:pPr algn="just"/>
            <a:r>
              <a:rPr lang="en-US" dirty="0" smtClean="0"/>
              <a:t>The </a:t>
            </a:r>
            <a:r>
              <a:rPr lang="en-US" dirty="0"/>
              <a:t>method tries to reduce labor in land preparation through tillage systems that promote soil fertility and soil water </a:t>
            </a:r>
            <a:r>
              <a:rPr lang="en-US" dirty="0" smtClean="0"/>
              <a:t>conservation.</a:t>
            </a:r>
            <a:endParaRPr lang="en-US" dirty="0"/>
          </a:p>
        </p:txBody>
      </p:sp>
    </p:spTree>
    <p:extLst>
      <p:ext uri="{BB962C8B-B14F-4D97-AF65-F5344CB8AC3E}">
        <p14:creationId xmlns:p14="http://schemas.microsoft.com/office/powerpoint/2010/main" val="4177766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lstStyle/>
          <a:p>
            <a:endParaRPr lang="en-US" dirty="0" smtClean="0"/>
          </a:p>
          <a:p>
            <a:endParaRPr lang="en-US" dirty="0"/>
          </a:p>
          <a:p>
            <a:endParaRPr lang="en-US" dirty="0" smtClean="0"/>
          </a:p>
          <a:p>
            <a:endParaRPr lang="en-US" dirty="0"/>
          </a:p>
          <a:p>
            <a:endParaRPr lang="en-US" dirty="0" smtClean="0"/>
          </a:p>
          <a:p>
            <a:endParaRPr lang="en-US" dirty="0"/>
          </a:p>
          <a:p>
            <a:pPr marL="0" indent="0">
              <a:buNone/>
            </a:pPr>
            <a:r>
              <a:rPr lang="en-US" dirty="0" smtClean="0"/>
              <a:t>                   </a:t>
            </a:r>
          </a:p>
          <a:p>
            <a:pPr marL="0" indent="0">
              <a:buNone/>
            </a:pPr>
            <a:r>
              <a:rPr lang="en-US" dirty="0"/>
              <a:t> </a:t>
            </a:r>
            <a:r>
              <a:rPr lang="en-US" dirty="0" smtClean="0"/>
              <a:t>              </a:t>
            </a:r>
            <a:r>
              <a:rPr lang="en-US" dirty="0" err="1" smtClean="0"/>
              <a:t>Fig.Conservation</a:t>
            </a:r>
            <a:r>
              <a:rPr lang="en-US" dirty="0" smtClean="0"/>
              <a:t> </a:t>
            </a:r>
            <a:r>
              <a:rPr lang="en-US" dirty="0"/>
              <a:t>Tillage</a:t>
            </a:r>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0600" y="762000"/>
            <a:ext cx="7010400" cy="396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733248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5. Crop Rotation</a:t>
            </a:r>
          </a:p>
        </p:txBody>
      </p:sp>
      <p:sp>
        <p:nvSpPr>
          <p:cNvPr id="3" name="Content Placeholder 2"/>
          <p:cNvSpPr>
            <a:spLocks noGrp="1"/>
          </p:cNvSpPr>
          <p:nvPr>
            <p:ph idx="1"/>
          </p:nvPr>
        </p:nvSpPr>
        <p:spPr/>
        <p:txBody>
          <a:bodyPr/>
          <a:lstStyle/>
          <a:p>
            <a:pPr algn="just"/>
            <a:r>
              <a:rPr lang="en-US" dirty="0"/>
              <a:t>It involves alternating cereal crops with legume, pulse or oilseed </a:t>
            </a:r>
            <a:r>
              <a:rPr lang="en-US" dirty="0" smtClean="0"/>
              <a:t>crops. </a:t>
            </a:r>
            <a:r>
              <a:rPr lang="en-US" dirty="0"/>
              <a:t>This type of rotation produces differing amounts and types of residue thus make crop residue and trash management easier. Therefore, a rotation is the key to success in reduced tillage systems, reduces soil erosion and then climate change </a:t>
            </a:r>
            <a:r>
              <a:rPr lang="en-US" dirty="0" smtClean="0"/>
              <a:t>adaptation. </a:t>
            </a:r>
            <a:endParaRPr lang="en-US" dirty="0"/>
          </a:p>
        </p:txBody>
      </p:sp>
    </p:spTree>
    <p:extLst>
      <p:ext uri="{BB962C8B-B14F-4D97-AF65-F5344CB8AC3E}">
        <p14:creationId xmlns:p14="http://schemas.microsoft.com/office/powerpoint/2010/main" val="34484876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 y="838200"/>
            <a:ext cx="7924800" cy="441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Rectangle 3"/>
          <p:cNvSpPr/>
          <p:nvPr/>
        </p:nvSpPr>
        <p:spPr>
          <a:xfrm>
            <a:off x="2019300" y="5442466"/>
            <a:ext cx="5562600" cy="369332"/>
          </a:xfrm>
          <a:prstGeom prst="rect">
            <a:avLst/>
          </a:prstGeom>
        </p:spPr>
        <p:txBody>
          <a:bodyPr wrap="square">
            <a:spAutoFit/>
          </a:bodyPr>
          <a:lstStyle/>
          <a:p>
            <a:r>
              <a:rPr lang="en-US" b="1" dirty="0" smtClean="0"/>
              <a:t>Fig.  Crop </a:t>
            </a:r>
            <a:r>
              <a:rPr lang="en-US" b="1" dirty="0"/>
              <a:t>Rotation</a:t>
            </a:r>
          </a:p>
        </p:txBody>
      </p:sp>
    </p:spTree>
    <p:extLst>
      <p:ext uri="{BB962C8B-B14F-4D97-AF65-F5344CB8AC3E}">
        <p14:creationId xmlns:p14="http://schemas.microsoft.com/office/powerpoint/2010/main" val="33379508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6. Agroforestry (AF)</a:t>
            </a:r>
          </a:p>
        </p:txBody>
      </p:sp>
      <p:sp>
        <p:nvSpPr>
          <p:cNvPr id="3" name="Content Placeholder 2"/>
          <p:cNvSpPr>
            <a:spLocks noGrp="1"/>
          </p:cNvSpPr>
          <p:nvPr>
            <p:ph idx="1"/>
          </p:nvPr>
        </p:nvSpPr>
        <p:spPr/>
        <p:txBody>
          <a:bodyPr>
            <a:normAutofit fontScale="85000" lnSpcReduction="10000"/>
          </a:bodyPr>
          <a:lstStyle/>
          <a:p>
            <a:pPr algn="just"/>
            <a:r>
              <a:rPr lang="en-US" dirty="0"/>
              <a:t>It refers to a system of land uses in that there are different trees or shrubs are grown in association with different agricultural crops, pastures or livestock </a:t>
            </a:r>
            <a:r>
              <a:rPr lang="en-US" dirty="0" smtClean="0"/>
              <a:t>.</a:t>
            </a:r>
          </a:p>
          <a:p>
            <a:pPr algn="just"/>
            <a:r>
              <a:rPr lang="en-US" dirty="0" smtClean="0"/>
              <a:t> </a:t>
            </a:r>
            <a:r>
              <a:rPr lang="en-US" dirty="0"/>
              <a:t>In relation to this, one of the most important feature of AF is that there are both ecological and economic interactions between the trees and other components </a:t>
            </a:r>
            <a:r>
              <a:rPr lang="en-US" dirty="0" smtClean="0"/>
              <a:t>such </a:t>
            </a:r>
            <a:r>
              <a:rPr lang="en-US" dirty="0"/>
              <a:t>nature of integration of trees and shrubs in the land-use system can be either a spatial arrangement, or in a time sequence, e.g. trees growing in a field at the same time as a crop, or shrubs grew on a fallow for restoration of soil </a:t>
            </a:r>
            <a:r>
              <a:rPr lang="en-US" dirty="0" smtClean="0"/>
              <a:t>fertility.</a:t>
            </a:r>
            <a:endParaRPr lang="en-US" dirty="0"/>
          </a:p>
        </p:txBody>
      </p:sp>
    </p:spTree>
    <p:extLst>
      <p:ext uri="{BB962C8B-B14F-4D97-AF65-F5344CB8AC3E}">
        <p14:creationId xmlns:p14="http://schemas.microsoft.com/office/powerpoint/2010/main" val="807600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4830763"/>
          </a:xfrm>
        </p:spPr>
        <p:txBody>
          <a:bodyPr>
            <a:normAutofit fontScale="70000" lnSpcReduction="20000"/>
          </a:bodyPr>
          <a:lstStyle/>
          <a:p>
            <a:pPr algn="just"/>
            <a:endParaRPr lang="en-US" dirty="0" smtClean="0"/>
          </a:p>
          <a:p>
            <a:pPr algn="just"/>
            <a:r>
              <a:rPr lang="en-US" dirty="0" smtClean="0"/>
              <a:t>As </a:t>
            </a:r>
            <a:r>
              <a:rPr lang="en-US" dirty="0"/>
              <a:t>it is known, soil and water conservation is not only to indicate keeping the soil in its place from erosion but also to maintain the soil </a:t>
            </a:r>
            <a:r>
              <a:rPr lang="en-US" dirty="0" smtClean="0"/>
              <a:t>fertility.</a:t>
            </a:r>
          </a:p>
          <a:p>
            <a:pPr algn="just"/>
            <a:r>
              <a:rPr lang="en-US" dirty="0"/>
              <a:t>Therefore, in soil and water conservation point of view agronomic practices provide a protective role. This is by its prevention of soil from loss by its plant canopy, litter effect, and reduction of velocity of runoff mechanically by runoff barrier function </a:t>
            </a:r>
            <a:endParaRPr lang="en-US" dirty="0" smtClean="0"/>
          </a:p>
          <a:p>
            <a:pPr algn="just"/>
            <a:r>
              <a:rPr lang="en-US" dirty="0"/>
              <a:t>There are always strong links between measures for soil conservation and measures for water conservation, and this applies equally in semi-arid </a:t>
            </a:r>
            <a:r>
              <a:rPr lang="en-US" dirty="0" smtClean="0"/>
              <a:t>areas.</a:t>
            </a:r>
          </a:p>
          <a:p>
            <a:pPr algn="just"/>
            <a:r>
              <a:rPr lang="en-US" dirty="0"/>
              <a:t>Similarly, reducing erosion will usually involve preventing splash erosion, or formation of crusts, or breakdown of structure, all of which will increase infiltration, and so help the water </a:t>
            </a:r>
            <a:r>
              <a:rPr lang="en-US" dirty="0" smtClean="0"/>
              <a:t>conservation.</a:t>
            </a:r>
            <a:endParaRPr lang="en-US" dirty="0"/>
          </a:p>
          <a:p>
            <a:pPr algn="just"/>
            <a:endParaRPr lang="en-US" dirty="0" smtClean="0"/>
          </a:p>
          <a:p>
            <a:endParaRPr lang="en-US" dirty="0"/>
          </a:p>
        </p:txBody>
      </p:sp>
    </p:spTree>
    <p:extLst>
      <p:ext uri="{BB962C8B-B14F-4D97-AF65-F5344CB8AC3E}">
        <p14:creationId xmlns:p14="http://schemas.microsoft.com/office/powerpoint/2010/main" val="12679786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Improved Water Use Efficiency</a:t>
            </a:r>
            <a:br>
              <a:rPr lang="en-US" b="1" dirty="0"/>
            </a:br>
            <a:endParaRPr lang="en-US" dirty="0"/>
          </a:p>
        </p:txBody>
      </p:sp>
      <p:sp>
        <p:nvSpPr>
          <p:cNvPr id="3" name="Content Placeholder 2"/>
          <p:cNvSpPr>
            <a:spLocks noGrp="1"/>
          </p:cNvSpPr>
          <p:nvPr>
            <p:ph idx="1"/>
          </p:nvPr>
        </p:nvSpPr>
        <p:spPr>
          <a:xfrm>
            <a:off x="381000" y="838200"/>
            <a:ext cx="8229600" cy="5715000"/>
          </a:xfrm>
        </p:spPr>
        <p:txBody>
          <a:bodyPr>
            <a:normAutofit fontScale="92500" lnSpcReduction="10000"/>
          </a:bodyPr>
          <a:lstStyle/>
          <a:p>
            <a:pPr algn="just"/>
            <a:r>
              <a:rPr lang="en-US" sz="3000" dirty="0"/>
              <a:t>Other desirable characteristics are a short growing season, drought resistance, and drought avoidance. The latter means the ability of the plant to adjust its growth habit according to the available moisture, for example, by </a:t>
            </a:r>
            <a:r>
              <a:rPr lang="en-US" sz="3000" dirty="0" err="1"/>
              <a:t>tillering</a:t>
            </a:r>
            <a:r>
              <a:rPr lang="en-US" sz="3000" dirty="0"/>
              <a:t> when moisture is available or going dormant when moisture is short, or only carrying through to ripening a proportion of the seed heads available</a:t>
            </a:r>
            <a:r>
              <a:rPr lang="en-US" sz="3000" dirty="0" smtClean="0"/>
              <a:t>.</a:t>
            </a:r>
          </a:p>
          <a:p>
            <a:pPr algn="just"/>
            <a:r>
              <a:rPr lang="en-US" sz="3000" dirty="0"/>
              <a:t>Supplementary irrigation can be important because the provision of small quantities of water at critical times can have good results, for example to allow earlier planting, life-saving irrigation to carry crops through dry periods, or to increase the availability of soluble plant nutrients</a:t>
            </a:r>
            <a:r>
              <a:rPr lang="en-US" dirty="0"/>
              <a:t>.</a:t>
            </a:r>
            <a:endParaRPr lang="en-US" dirty="0" smtClean="0"/>
          </a:p>
          <a:p>
            <a:endParaRPr lang="en-US" dirty="0" smtClean="0"/>
          </a:p>
          <a:p>
            <a:endParaRPr lang="en-US" dirty="0"/>
          </a:p>
        </p:txBody>
      </p:sp>
    </p:spTree>
    <p:extLst>
      <p:ext uri="{BB962C8B-B14F-4D97-AF65-F5344CB8AC3E}">
        <p14:creationId xmlns:p14="http://schemas.microsoft.com/office/powerpoint/2010/main" val="32644798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fontScale="92500" lnSpcReduction="10000"/>
          </a:bodyPr>
          <a:lstStyle/>
          <a:p>
            <a:pPr algn="just"/>
            <a:r>
              <a:rPr lang="en-US" b="1" dirty="0"/>
              <a:t>Soil and water conservation </a:t>
            </a:r>
            <a:r>
              <a:rPr lang="en-US" dirty="0"/>
              <a:t>practice contribute high in the long term agricultural sustainability and sustainable agricultural </a:t>
            </a:r>
            <a:r>
              <a:rPr lang="en-US" dirty="0" smtClean="0"/>
              <a:t>farming.</a:t>
            </a:r>
          </a:p>
          <a:p>
            <a:pPr algn="just"/>
            <a:r>
              <a:rPr lang="en-US" dirty="0"/>
              <a:t>Land degradation is a major problem that requires urgent intervention measures. This is especially true in the poorest countries, where agricultural production is crucial to development, and the livelihoods of the majority of the population depend on the primary </a:t>
            </a:r>
            <a:r>
              <a:rPr lang="en-US" dirty="0" smtClean="0"/>
              <a:t>sector.</a:t>
            </a:r>
          </a:p>
          <a:p>
            <a:pPr algn="just"/>
            <a:r>
              <a:rPr lang="en-US" b="1" dirty="0"/>
              <a:t>According to UNCCD </a:t>
            </a:r>
            <a:r>
              <a:rPr lang="en-US" dirty="0"/>
              <a:t>(2004), six million hectares of productive land was being lost globally every year since 1990, due to land degradation. </a:t>
            </a:r>
            <a:endParaRPr lang="en-US" dirty="0" smtClean="0"/>
          </a:p>
          <a:p>
            <a:endParaRPr lang="en-US" dirty="0" smtClean="0"/>
          </a:p>
          <a:p>
            <a:endParaRPr lang="en-US" dirty="0"/>
          </a:p>
        </p:txBody>
      </p:sp>
    </p:spTree>
    <p:extLst>
      <p:ext uri="{BB962C8B-B14F-4D97-AF65-F5344CB8AC3E}">
        <p14:creationId xmlns:p14="http://schemas.microsoft.com/office/powerpoint/2010/main" val="34086798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4906963"/>
          </a:xfrm>
        </p:spPr>
        <p:txBody>
          <a:bodyPr>
            <a:normAutofit fontScale="92500" lnSpcReduction="20000"/>
          </a:bodyPr>
          <a:lstStyle/>
          <a:p>
            <a:pPr algn="just"/>
            <a:r>
              <a:rPr lang="en-US" dirty="0"/>
              <a:t>In order to mitigate climate change, water shortages, worsening soil conditions, and drought and desertification, </a:t>
            </a:r>
            <a:r>
              <a:rPr lang="en-US" b="1" dirty="0"/>
              <a:t>promotion of soil and water conservation technologies </a:t>
            </a:r>
            <a:r>
              <a:rPr lang="en-US" dirty="0"/>
              <a:t>have been suggested as a key adaptation strategy for countries in the </a:t>
            </a:r>
            <a:r>
              <a:rPr lang="en-US" dirty="0" smtClean="0"/>
              <a:t>developing world.</a:t>
            </a:r>
          </a:p>
          <a:p>
            <a:pPr algn="just"/>
            <a:r>
              <a:rPr lang="en-US" dirty="0"/>
              <a:t>The </a:t>
            </a:r>
            <a:r>
              <a:rPr lang="en-US" dirty="0" smtClean="0"/>
              <a:t>major agronomic </a:t>
            </a:r>
            <a:r>
              <a:rPr lang="en-US" dirty="0"/>
              <a:t>soil and water conservations </a:t>
            </a:r>
            <a:r>
              <a:rPr lang="en-US" dirty="0" smtClean="0"/>
              <a:t>practices </a:t>
            </a:r>
            <a:r>
              <a:rPr lang="en-US" dirty="0"/>
              <a:t>are: </a:t>
            </a:r>
            <a:endParaRPr lang="en-US" dirty="0" smtClean="0"/>
          </a:p>
          <a:p>
            <a:pPr algn="just"/>
            <a:r>
              <a:rPr lang="en-US" dirty="0" smtClean="0"/>
              <a:t>Strip </a:t>
            </a:r>
            <a:r>
              <a:rPr lang="en-US" dirty="0"/>
              <a:t>cropping, mixed cropping, intercropping, </a:t>
            </a:r>
            <a:r>
              <a:rPr lang="en-US" b="1" dirty="0" smtClean="0"/>
              <a:t>fallowing</a:t>
            </a:r>
          </a:p>
          <a:p>
            <a:pPr algn="just"/>
            <a:r>
              <a:rPr lang="en-US" dirty="0"/>
              <a:t>mulching, contour </a:t>
            </a:r>
            <a:r>
              <a:rPr lang="en-US" dirty="0" err="1"/>
              <a:t>ploughing</a:t>
            </a:r>
            <a:r>
              <a:rPr lang="en-US" dirty="0"/>
              <a:t>, crop rotation, conservation tillage, and </a:t>
            </a:r>
            <a:r>
              <a:rPr lang="en-US" dirty="0" smtClean="0"/>
              <a:t>agroforestry.</a:t>
            </a:r>
            <a:endParaRPr lang="en-US" dirty="0"/>
          </a:p>
        </p:txBody>
      </p:sp>
    </p:spTree>
    <p:extLst>
      <p:ext uri="{BB962C8B-B14F-4D97-AF65-F5344CB8AC3E}">
        <p14:creationId xmlns:p14="http://schemas.microsoft.com/office/powerpoint/2010/main" val="32231761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 Strip Cropping </a:t>
            </a:r>
            <a:endParaRPr lang="en-US" dirty="0"/>
          </a:p>
        </p:txBody>
      </p:sp>
      <p:sp>
        <p:nvSpPr>
          <p:cNvPr id="3" name="Content Placeholder 2"/>
          <p:cNvSpPr>
            <a:spLocks noGrp="1"/>
          </p:cNvSpPr>
          <p:nvPr>
            <p:ph idx="1"/>
          </p:nvPr>
        </p:nvSpPr>
        <p:spPr/>
        <p:txBody>
          <a:bodyPr>
            <a:normAutofit lnSpcReduction="10000"/>
          </a:bodyPr>
          <a:lstStyle/>
          <a:p>
            <a:pPr algn="just"/>
            <a:r>
              <a:rPr lang="en-US" dirty="0"/>
              <a:t>It is a kind of agronomical practice, in which ordinary crops are planted or grown in form of relatively narrow strips across the land slope (Figure 1). These strips are so arranged, that the strips crops should always be separated by strips of close-growing and erosion resistance crops. Strip cropping checks the surface runoff and forces them to infiltrate into the soil, which facilitates the concentration of </a:t>
            </a:r>
            <a:r>
              <a:rPr lang="en-US" dirty="0" smtClean="0"/>
              <a:t>rainwater. </a:t>
            </a:r>
            <a:endParaRPr lang="en-US" dirty="0"/>
          </a:p>
        </p:txBody>
      </p:sp>
    </p:spTree>
    <p:extLst>
      <p:ext uri="{BB962C8B-B14F-4D97-AF65-F5344CB8AC3E}">
        <p14:creationId xmlns:p14="http://schemas.microsoft.com/office/powerpoint/2010/main" val="20059135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287963"/>
          </a:xfrm>
        </p:spPr>
        <p:txBody>
          <a:bodyPr/>
          <a:lstStyle/>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a:p>
          <a:p>
            <a:pPr marL="0" indent="0">
              <a:buNone/>
            </a:pPr>
            <a:r>
              <a:rPr lang="en-US" dirty="0" smtClean="0"/>
              <a:t>                  Fig.  Strip </a:t>
            </a:r>
            <a:r>
              <a:rPr lang="en-US" dirty="0"/>
              <a:t>Cropping</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19200" y="1676401"/>
            <a:ext cx="5867400" cy="2967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336828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 Mixed/Intercropping</a:t>
            </a:r>
            <a:endParaRPr lang="en-US" dirty="0"/>
          </a:p>
        </p:txBody>
      </p:sp>
      <p:sp>
        <p:nvSpPr>
          <p:cNvPr id="3" name="Content Placeholder 2"/>
          <p:cNvSpPr>
            <a:spLocks noGrp="1"/>
          </p:cNvSpPr>
          <p:nvPr>
            <p:ph idx="1"/>
          </p:nvPr>
        </p:nvSpPr>
        <p:spPr/>
        <p:txBody>
          <a:bodyPr>
            <a:normAutofit fontScale="92500" lnSpcReduction="20000"/>
          </a:bodyPr>
          <a:lstStyle/>
          <a:p>
            <a:pPr algn="just"/>
            <a:r>
              <a:rPr lang="en-US" b="1" dirty="0" smtClean="0"/>
              <a:t>Intercropping</a:t>
            </a:r>
            <a:r>
              <a:rPr lang="en-US" dirty="0" smtClean="0"/>
              <a:t> </a:t>
            </a:r>
            <a:r>
              <a:rPr lang="en-US" dirty="0"/>
              <a:t>is the cultivation of two or more crops at the same time in the same </a:t>
            </a:r>
            <a:r>
              <a:rPr lang="en-US" dirty="0" smtClean="0"/>
              <a:t>field. </a:t>
            </a:r>
            <a:r>
              <a:rPr lang="en-US" dirty="0"/>
              <a:t>A wide range of crops can be used for intercropping. Mixed cropping of different crops along with the main crops, such as millets and different legumes, is an insurance against the climate change. The different root systems of mixed crop feed at different depths of the soil. Moreover, mixing cropping provides small quantities of a grain of different kinds of home consumption at different </a:t>
            </a:r>
            <a:r>
              <a:rPr lang="en-US" dirty="0" smtClean="0"/>
              <a:t>times.</a:t>
            </a:r>
            <a:endParaRPr lang="en-US" dirty="0"/>
          </a:p>
        </p:txBody>
      </p:sp>
    </p:spTree>
    <p:extLst>
      <p:ext uri="{BB962C8B-B14F-4D97-AF65-F5344CB8AC3E}">
        <p14:creationId xmlns:p14="http://schemas.microsoft.com/office/powerpoint/2010/main" val="7240155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fontScale="92500" lnSpcReduction="20000"/>
          </a:bodyPr>
          <a:lstStyle/>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pPr marL="0" indent="0">
              <a:buNone/>
            </a:pPr>
            <a:r>
              <a:rPr lang="en-US" dirty="0" smtClean="0"/>
              <a:t>                         </a:t>
            </a:r>
          </a:p>
          <a:p>
            <a:pPr marL="0" indent="0">
              <a:buNone/>
            </a:pPr>
            <a:r>
              <a:rPr lang="en-US" dirty="0"/>
              <a:t> </a:t>
            </a:r>
            <a:r>
              <a:rPr lang="en-US" dirty="0" smtClean="0"/>
              <a:t>                      Fig. Mixed/Intercropping</a:t>
            </a:r>
            <a:endParaRPr lang="en-US"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77815" y="304800"/>
            <a:ext cx="6553200" cy="472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818328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3. Mulching</a:t>
            </a:r>
          </a:p>
        </p:txBody>
      </p:sp>
      <p:sp>
        <p:nvSpPr>
          <p:cNvPr id="3" name="Content Placeholder 2"/>
          <p:cNvSpPr>
            <a:spLocks noGrp="1"/>
          </p:cNvSpPr>
          <p:nvPr>
            <p:ph idx="1"/>
          </p:nvPr>
        </p:nvSpPr>
        <p:spPr/>
        <p:txBody>
          <a:bodyPr>
            <a:normAutofit/>
          </a:bodyPr>
          <a:lstStyle/>
          <a:p>
            <a:pPr algn="just"/>
            <a:r>
              <a:rPr lang="en-US" b="1" dirty="0"/>
              <a:t>Mulches</a:t>
            </a:r>
            <a:r>
              <a:rPr lang="en-US" dirty="0"/>
              <a:t> are ground covers that prevent the soil from being washed away, reduce evaporation, increase infiltration, and control growth of unwanted weeds (Deborah, 2003) </a:t>
            </a:r>
            <a:r>
              <a:rPr lang="en-US" dirty="0" smtClean="0"/>
              <a:t>. </a:t>
            </a:r>
            <a:r>
              <a:rPr lang="en-US" dirty="0"/>
              <a:t>Mulch can be organic crop residue, pebbles, or materials such as polythene sheets. Mulching prevents the formation of the hard crust after each rain. Organic mulches add plant nutrients to the soil upon decomposition. </a:t>
            </a:r>
          </a:p>
        </p:txBody>
      </p:sp>
    </p:spTree>
    <p:extLst>
      <p:ext uri="{BB962C8B-B14F-4D97-AF65-F5344CB8AC3E}">
        <p14:creationId xmlns:p14="http://schemas.microsoft.com/office/powerpoint/2010/main" val="18207761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287963"/>
          </a:xfrm>
        </p:spPr>
        <p:txBody>
          <a:bodyPr/>
          <a:lstStyle/>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pPr marL="0" indent="0">
              <a:buNone/>
            </a:pPr>
            <a:r>
              <a:rPr lang="en-US" dirty="0" smtClean="0"/>
              <a:t>                                </a:t>
            </a:r>
            <a:r>
              <a:rPr lang="en-US" dirty="0" err="1" smtClean="0"/>
              <a:t>Fig.Mulching</a:t>
            </a:r>
            <a:endParaRPr lang="en-US"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 y="1219201"/>
            <a:ext cx="7238999" cy="3100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0369351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90</TotalTime>
  <Words>923</Words>
  <Application>Microsoft Office PowerPoint</Application>
  <PresentationFormat>On-screen Show (4:3)</PresentationFormat>
  <Paragraphs>67</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Soil Conservation and Water Conservation </vt:lpstr>
      <vt:lpstr>PowerPoint Presentation</vt:lpstr>
      <vt:lpstr>PowerPoint Presentation</vt:lpstr>
      <vt:lpstr>1. Strip Cropping </vt:lpstr>
      <vt:lpstr>PowerPoint Presentation</vt:lpstr>
      <vt:lpstr>2. Mixed/Intercropping</vt:lpstr>
      <vt:lpstr>PowerPoint Presentation</vt:lpstr>
      <vt:lpstr>3. Mulching</vt:lpstr>
      <vt:lpstr>PowerPoint Presentation</vt:lpstr>
      <vt:lpstr>4. Conservation Tillage</vt:lpstr>
      <vt:lpstr>PowerPoint Presentation</vt:lpstr>
      <vt:lpstr>5. Crop Rotation</vt:lpstr>
      <vt:lpstr>PowerPoint Presentation</vt:lpstr>
      <vt:lpstr>6. Agroforestry (AF)</vt:lpstr>
      <vt:lpstr>PowerPoint Presentation</vt:lpstr>
      <vt:lpstr>Improved Water Use Efficiency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Soil Conservation and Water Conservation </dc:title>
  <dc:creator>admin</dc:creator>
  <cp:lastModifiedBy>admin</cp:lastModifiedBy>
  <cp:revision>11</cp:revision>
  <dcterms:created xsi:type="dcterms:W3CDTF">2006-08-16T00:00:00Z</dcterms:created>
  <dcterms:modified xsi:type="dcterms:W3CDTF">2020-03-24T19:21:34Z</dcterms:modified>
</cp:coreProperties>
</file>